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94568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kits" initials="o" lastIdx="1" clrIdx="0">
    <p:extLst>
      <p:ext uri="{19B8F6BF-5375-455C-9EA6-DF929625EA0E}">
        <p15:presenceInfo xmlns:p15="http://schemas.microsoft.com/office/powerpoint/2012/main" userId="okit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59545"/>
    <a:srgbClr val="7F270B"/>
    <a:srgbClr val="E0DCAA"/>
    <a:srgbClr val="0070C0"/>
    <a:srgbClr val="611329"/>
    <a:srgbClr val="CC6600"/>
    <a:srgbClr val="0033CC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9" d="100"/>
          <a:sy n="89" d="100"/>
        </p:scale>
        <p:origin x="1716" y="-2778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F6A9-2EEF-4FCA-9CA7-82312EAE9979}" type="datetimeFigureOut">
              <a:rPr kumimoji="1" lang="ja-JP" altLang="en-US" smtClean="0"/>
              <a:pPr/>
              <a:t>2020/9/30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8C1A-AF64-4FAA-AA8B-D6DEB9C19E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3.gi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hyperlink" Target="http://www.okitsu-yamasemi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B47A1F3-5687-4D01-91F7-4D75E92DE3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077" y="484877"/>
            <a:ext cx="1193320" cy="126000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CE3CB18-809C-4C95-B9D6-1E8423150BFA}"/>
              </a:ext>
            </a:extLst>
          </p:cNvPr>
          <p:cNvSpPr txBox="1"/>
          <p:nvPr/>
        </p:nvSpPr>
        <p:spPr>
          <a:xfrm>
            <a:off x="2698998" y="738503"/>
            <a:ext cx="272218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57" b="1" dirty="0">
                <a:solidFill>
                  <a:schemeClr val="accent3">
                    <a:lumMod val="75000"/>
                  </a:schemeClr>
                </a:solidFill>
              </a:rPr>
              <a:t>　</a:t>
            </a:r>
            <a:r>
              <a:rPr lang="ja-JP" altLang="en-US" sz="4500" b="1" dirty="0">
                <a:solidFill>
                  <a:schemeClr val="accent3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林探検隊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9F6960-65BD-493D-A46F-DBECB049FEC5}"/>
              </a:ext>
            </a:extLst>
          </p:cNvPr>
          <p:cNvSpPr txBox="1"/>
          <p:nvPr/>
        </p:nvSpPr>
        <p:spPr>
          <a:xfrm>
            <a:off x="2756376" y="371289"/>
            <a:ext cx="2952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accent6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しんりんたんけんたい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F8CB602C-4096-4D11-A0AD-4BB9697FAC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7566" y="435790"/>
            <a:ext cx="877232" cy="1224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CE8E06E-F871-4568-A940-2DCE5DF02A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5531" y="433253"/>
            <a:ext cx="877232" cy="1224000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BADE288-89EF-4256-A902-F291AB9BFE91}"/>
              </a:ext>
            </a:extLst>
          </p:cNvPr>
          <p:cNvSpPr txBox="1"/>
          <p:nvPr/>
        </p:nvSpPr>
        <p:spPr>
          <a:xfrm>
            <a:off x="1322289" y="1821885"/>
            <a:ext cx="5386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森</a:t>
            </a:r>
            <a:r>
              <a:rPr lang="ja-JP" altLang="en-US" sz="1600" b="1" dirty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の中で遊びながら、</a:t>
            </a:r>
            <a:r>
              <a:rPr lang="ja-JP" altLang="en-US" sz="16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森林</a:t>
            </a:r>
            <a:r>
              <a:rPr lang="ja-JP" altLang="en-US" sz="1600" b="1" dirty="0">
                <a:solidFill>
                  <a:schemeClr val="accent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の役割や大切さを学ぼう！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BCA9AF5-200D-429B-A0E7-9A9CDCE096FE}"/>
              </a:ext>
            </a:extLst>
          </p:cNvPr>
          <p:cNvSpPr txBox="1"/>
          <p:nvPr/>
        </p:nvSpPr>
        <p:spPr>
          <a:xfrm>
            <a:off x="1338970" y="1704247"/>
            <a:ext cx="50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もり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8FEF66C-26A1-4C05-8691-73BE4F43E1F2}"/>
              </a:ext>
            </a:extLst>
          </p:cNvPr>
          <p:cNvSpPr txBox="1"/>
          <p:nvPr/>
        </p:nvSpPr>
        <p:spPr>
          <a:xfrm>
            <a:off x="1717463" y="1712939"/>
            <a:ext cx="50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なか</a:t>
            </a:r>
            <a:endParaRPr kumimoji="1" lang="ja-JP" altLang="en-US" sz="11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2AD6844-E9FC-4F54-84CE-8A9A16ED4766}"/>
              </a:ext>
            </a:extLst>
          </p:cNvPr>
          <p:cNvSpPr txBox="1"/>
          <p:nvPr/>
        </p:nvSpPr>
        <p:spPr>
          <a:xfrm>
            <a:off x="2124162" y="1704247"/>
            <a:ext cx="50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あそ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CBD5308-262F-4461-BC2B-93C9986D01AE}"/>
              </a:ext>
            </a:extLst>
          </p:cNvPr>
          <p:cNvSpPr txBox="1"/>
          <p:nvPr/>
        </p:nvSpPr>
        <p:spPr>
          <a:xfrm>
            <a:off x="3311963" y="1707775"/>
            <a:ext cx="797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しんりん</a:t>
            </a:r>
            <a:endParaRPr kumimoji="1" lang="ja-JP" altLang="en-US" sz="11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DE3B35C-E63F-43C3-84F2-7F6948C1AA00}"/>
              </a:ext>
            </a:extLst>
          </p:cNvPr>
          <p:cNvSpPr txBox="1"/>
          <p:nvPr/>
        </p:nvSpPr>
        <p:spPr>
          <a:xfrm>
            <a:off x="3928706" y="1712939"/>
            <a:ext cx="797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やくわり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A820BD7-9942-478C-8784-9185513EF8FF}"/>
              </a:ext>
            </a:extLst>
          </p:cNvPr>
          <p:cNvSpPr txBox="1"/>
          <p:nvPr/>
        </p:nvSpPr>
        <p:spPr>
          <a:xfrm>
            <a:off x="4548328" y="1711490"/>
            <a:ext cx="797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たいせつ</a:t>
            </a:r>
            <a:endParaRPr kumimoji="1" lang="ja-JP" altLang="en-US" sz="11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C7948E7-620B-4C16-A272-8EBB02407EBD}"/>
              </a:ext>
            </a:extLst>
          </p:cNvPr>
          <p:cNvSpPr txBox="1"/>
          <p:nvPr/>
        </p:nvSpPr>
        <p:spPr>
          <a:xfrm>
            <a:off x="5355884" y="1704247"/>
            <a:ext cx="50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まな</a:t>
            </a:r>
            <a:endParaRPr kumimoji="1" lang="ja-JP" altLang="en-US" sz="1100" dirty="0"/>
          </a:p>
        </p:txBody>
      </p:sp>
      <p:pic>
        <p:nvPicPr>
          <p:cNvPr id="55" name="図 54">
            <a:extLst>
              <a:ext uri="{FF2B5EF4-FFF2-40B4-BE49-F238E27FC236}">
                <a16:creationId xmlns:a16="http://schemas.microsoft.com/office/drawing/2014/main" id="{0C92982A-E03B-4B32-9388-6C06E4F931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250040">
            <a:off x="996179" y="2260426"/>
            <a:ext cx="2113671" cy="1584000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77C63ED6-1DEF-4884-AE5B-34FB6F7099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11" y="2083495"/>
            <a:ext cx="835772" cy="739345"/>
          </a:xfrm>
          <a:prstGeom prst="rect">
            <a:avLst/>
          </a:prstGeom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4285829-2AA5-46D9-B9D8-76834CA96DEE}"/>
              </a:ext>
            </a:extLst>
          </p:cNvPr>
          <p:cNvSpPr txBox="1"/>
          <p:nvPr/>
        </p:nvSpPr>
        <p:spPr>
          <a:xfrm>
            <a:off x="730038" y="2258014"/>
            <a:ext cx="90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chemeClr val="accent3">
                    <a:lumMod val="50000"/>
                  </a:schemeClr>
                </a:solidFill>
              </a:rPr>
              <a:t>竹の弓矢は</a:t>
            </a:r>
            <a:endParaRPr lang="en-US" altLang="ja-JP" sz="9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altLang="ja-JP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" name="図 60">
            <a:extLst>
              <a:ext uri="{FF2B5EF4-FFF2-40B4-BE49-F238E27FC236}">
                <a16:creationId xmlns:a16="http://schemas.microsoft.com/office/drawing/2014/main" id="{B37A0A2B-7B17-47F4-A01E-599054A462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665023">
            <a:off x="2767063" y="2226929"/>
            <a:ext cx="471681" cy="283009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0219D1D-B177-4F52-9371-14BBF2F60CD7}"/>
              </a:ext>
            </a:extLst>
          </p:cNvPr>
          <p:cNvSpPr txBox="1"/>
          <p:nvPr/>
        </p:nvSpPr>
        <p:spPr>
          <a:xfrm>
            <a:off x="759885" y="2171866"/>
            <a:ext cx="4119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たけ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42EA591-A3F9-4FB5-B8A5-0E42FF77888E}"/>
              </a:ext>
            </a:extLst>
          </p:cNvPr>
          <p:cNvSpPr txBox="1"/>
          <p:nvPr/>
        </p:nvSpPr>
        <p:spPr>
          <a:xfrm>
            <a:off x="973455" y="2178501"/>
            <a:ext cx="4119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/>
              <a:t>ゆみや</a:t>
            </a:r>
            <a:endParaRPr kumimoji="1" lang="ja-JP" altLang="en-US" sz="6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2212626-A2A9-46DC-A07D-BE3683363CB7}"/>
              </a:ext>
            </a:extLst>
          </p:cNvPr>
          <p:cNvSpPr txBox="1"/>
          <p:nvPr/>
        </p:nvSpPr>
        <p:spPr>
          <a:xfrm>
            <a:off x="815335" y="2508178"/>
            <a:ext cx="797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accent3">
                    <a:lumMod val="50000"/>
                  </a:schemeClr>
                </a:solidFill>
              </a:rPr>
              <a:t>大人気！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69681EE-D7A4-42BB-A7BE-2D495B1378D2}"/>
              </a:ext>
            </a:extLst>
          </p:cNvPr>
          <p:cNvSpPr txBox="1"/>
          <p:nvPr/>
        </p:nvSpPr>
        <p:spPr>
          <a:xfrm>
            <a:off x="817566" y="2407767"/>
            <a:ext cx="6262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だいにんき</a:t>
            </a:r>
          </a:p>
        </p:txBody>
      </p:sp>
      <p:pic>
        <p:nvPicPr>
          <p:cNvPr id="71" name="図 70">
            <a:extLst>
              <a:ext uri="{FF2B5EF4-FFF2-40B4-BE49-F238E27FC236}">
                <a16:creationId xmlns:a16="http://schemas.microsoft.com/office/drawing/2014/main" id="{0E9EE24C-1882-40BE-9CF8-B8B5412FD58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5641" y="2309492"/>
            <a:ext cx="2250656" cy="1368000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92970252-41D5-48A3-A487-6D8C4D480F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99610" y="2271098"/>
            <a:ext cx="458193" cy="274916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B3507FFB-0F0B-496F-A5CF-73271688E3F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670768">
            <a:off x="5261281" y="2659764"/>
            <a:ext cx="1893005" cy="1260000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EC75B797-8432-4163-8BAE-4FCBDD7DA1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88" y="2597306"/>
            <a:ext cx="943191" cy="763085"/>
          </a:xfrm>
          <a:prstGeom prst="rect">
            <a:avLst/>
          </a:prstGeom>
        </p:spPr>
      </p:pic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3F2736C8-DC95-4EAD-991B-F24357F45F98}"/>
              </a:ext>
            </a:extLst>
          </p:cNvPr>
          <p:cNvSpPr txBox="1"/>
          <p:nvPr/>
        </p:nvSpPr>
        <p:spPr>
          <a:xfrm>
            <a:off x="5639811" y="2787544"/>
            <a:ext cx="90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chemeClr val="accent3">
                    <a:lumMod val="50000"/>
                  </a:schemeClr>
                </a:solidFill>
              </a:rPr>
              <a:t>森の中の</a:t>
            </a:r>
            <a:endParaRPr lang="en-US" altLang="ja-JP" sz="9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altLang="ja-JP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786624F4-5862-4320-9364-4574451E8EBC}"/>
              </a:ext>
            </a:extLst>
          </p:cNvPr>
          <p:cNvSpPr txBox="1"/>
          <p:nvPr/>
        </p:nvSpPr>
        <p:spPr>
          <a:xfrm>
            <a:off x="5639811" y="2692954"/>
            <a:ext cx="4119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/>
              <a:t>もり</a:t>
            </a:r>
            <a:endParaRPr kumimoji="1" lang="ja-JP" altLang="en-US" sz="600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97D336B-1E7A-490C-AD42-AB90B4016B43}"/>
              </a:ext>
            </a:extLst>
          </p:cNvPr>
          <p:cNvSpPr txBox="1"/>
          <p:nvPr/>
        </p:nvSpPr>
        <p:spPr>
          <a:xfrm>
            <a:off x="5847389" y="2683190"/>
            <a:ext cx="4119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なか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305A71FD-2A05-4670-9990-D87DF87359D0}"/>
              </a:ext>
            </a:extLst>
          </p:cNvPr>
          <p:cNvSpPr txBox="1"/>
          <p:nvPr/>
        </p:nvSpPr>
        <p:spPr>
          <a:xfrm>
            <a:off x="5557540" y="2992267"/>
            <a:ext cx="9732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>
                <a:solidFill>
                  <a:schemeClr val="accent3">
                    <a:lumMod val="50000"/>
                  </a:schemeClr>
                </a:solidFill>
              </a:rPr>
              <a:t>ロープスライダー</a:t>
            </a:r>
            <a:endParaRPr kumimoji="1" lang="ja-JP" altLang="en-US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7" name="図 86">
            <a:extLst>
              <a:ext uri="{FF2B5EF4-FFF2-40B4-BE49-F238E27FC236}">
                <a16:creationId xmlns:a16="http://schemas.microsoft.com/office/drawing/2014/main" id="{09B72545-D1F2-491A-8504-2C083703C1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358456">
            <a:off x="6913304" y="2639078"/>
            <a:ext cx="487363" cy="292418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C876FF2F-FEA7-4A6D-BAC5-55D592F09C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10783" y="3440721"/>
            <a:ext cx="358604" cy="215163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5D3811B2-C413-4D1D-BA12-4E57E9B1FCE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83547">
            <a:off x="3258785" y="3834570"/>
            <a:ext cx="2384043" cy="1440000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AFC4681D-9242-4004-926D-CC8E30AEF96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8225" y="3856582"/>
            <a:ext cx="2496000" cy="1404000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E41A5317-70EB-419F-8A20-2EA5438689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540355">
            <a:off x="3241301" y="3775449"/>
            <a:ext cx="471681" cy="283009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A553127E-D208-4E20-A4DB-950A9935234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181131">
            <a:off x="803253" y="3727473"/>
            <a:ext cx="408229" cy="244938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E5050255-E0C6-4910-BB6B-5754378619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08721" y="4503739"/>
            <a:ext cx="912627" cy="840549"/>
          </a:xfrm>
          <a:prstGeom prst="rect">
            <a:avLst/>
          </a:prstGeom>
        </p:spPr>
      </p:pic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D3AC9E4C-E3A3-4050-A399-F503C3A8C781}"/>
              </a:ext>
            </a:extLst>
          </p:cNvPr>
          <p:cNvSpPr txBox="1"/>
          <p:nvPr/>
        </p:nvSpPr>
        <p:spPr>
          <a:xfrm>
            <a:off x="2660535" y="4665460"/>
            <a:ext cx="90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chemeClr val="accent3">
                    <a:lumMod val="50000"/>
                  </a:schemeClr>
                </a:solidFill>
              </a:rPr>
              <a:t>達成感のある</a:t>
            </a:r>
            <a:endParaRPr lang="en-US" altLang="ja-JP" sz="9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altLang="ja-JP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60A7B6E4-F515-4AEB-8CA3-1108C1335625}"/>
              </a:ext>
            </a:extLst>
          </p:cNvPr>
          <p:cNvSpPr txBox="1"/>
          <p:nvPr/>
        </p:nvSpPr>
        <p:spPr>
          <a:xfrm>
            <a:off x="2657331" y="4572502"/>
            <a:ext cx="6358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/>
              <a:t>たっせいかん</a:t>
            </a:r>
            <a:endParaRPr kumimoji="1" lang="ja-JP" altLang="en-US" sz="600" dirty="0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E5D12E0A-CC72-4927-A122-4F1E032100D9}"/>
              </a:ext>
            </a:extLst>
          </p:cNvPr>
          <p:cNvSpPr txBox="1"/>
          <p:nvPr/>
        </p:nvSpPr>
        <p:spPr>
          <a:xfrm>
            <a:off x="2698998" y="4904144"/>
            <a:ext cx="797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chemeClr val="accent3">
                    <a:lumMod val="50000"/>
                  </a:schemeClr>
                </a:solidFill>
              </a:rPr>
              <a:t>沢登りや</a:t>
            </a:r>
            <a:endParaRPr kumimoji="1" lang="ja-JP" altLang="en-US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A85E240F-787B-4ACF-B9BE-06679CCFCDD8}"/>
              </a:ext>
            </a:extLst>
          </p:cNvPr>
          <p:cNvSpPr txBox="1"/>
          <p:nvPr/>
        </p:nvSpPr>
        <p:spPr>
          <a:xfrm>
            <a:off x="2720868" y="4816043"/>
            <a:ext cx="6358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さわのぼ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6B654D5-D719-44CD-BF1A-9740D3870757}"/>
              </a:ext>
            </a:extLst>
          </p:cNvPr>
          <p:cNvSpPr txBox="1"/>
          <p:nvPr/>
        </p:nvSpPr>
        <p:spPr>
          <a:xfrm>
            <a:off x="2830945" y="5125318"/>
            <a:ext cx="797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chemeClr val="accent3">
                    <a:lumMod val="50000"/>
                  </a:schemeClr>
                </a:solidFill>
              </a:rPr>
              <a:t>山登り</a:t>
            </a:r>
            <a:endParaRPr kumimoji="1" lang="ja-JP" altLang="en-US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59B6EB52-DA16-46DB-9FFA-F3959619C681}"/>
              </a:ext>
            </a:extLst>
          </p:cNvPr>
          <p:cNvSpPr txBox="1"/>
          <p:nvPr/>
        </p:nvSpPr>
        <p:spPr>
          <a:xfrm>
            <a:off x="2807981" y="5030462"/>
            <a:ext cx="63584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/>
              <a:t>やま</a:t>
            </a:r>
            <a:r>
              <a:rPr kumimoji="1" lang="ja-JP" altLang="en-US" sz="600" dirty="0"/>
              <a:t>のぼ</a:t>
            </a:r>
          </a:p>
        </p:txBody>
      </p:sp>
      <p:pic>
        <p:nvPicPr>
          <p:cNvPr id="111" name="図 110">
            <a:extLst>
              <a:ext uri="{FF2B5EF4-FFF2-40B4-BE49-F238E27FC236}">
                <a16:creationId xmlns:a16="http://schemas.microsoft.com/office/drawing/2014/main" id="{6B15BB38-AB24-4EB6-A4B9-13D7D8F1A77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369">
            <a:off x="5191355" y="3940997"/>
            <a:ext cx="1820659" cy="1116000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EB7095A0-BDEE-4F23-A9F4-AF214E59DA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717162">
            <a:off x="5377174" y="3807522"/>
            <a:ext cx="458193" cy="274916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8B6CD539-C7CB-4D55-8465-EAC165AD43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81432">
            <a:off x="4735513" y="4577205"/>
            <a:ext cx="791251" cy="898153"/>
          </a:xfrm>
          <a:prstGeom prst="rect">
            <a:avLst/>
          </a:prstGeom>
        </p:spPr>
      </p:pic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543A4302-7B7D-4CCD-B861-1CA03878E2F8}"/>
              </a:ext>
            </a:extLst>
          </p:cNvPr>
          <p:cNvSpPr txBox="1"/>
          <p:nvPr/>
        </p:nvSpPr>
        <p:spPr>
          <a:xfrm>
            <a:off x="4829134" y="4716097"/>
            <a:ext cx="90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chemeClr val="accent3">
                    <a:lumMod val="50000"/>
                  </a:schemeClr>
                </a:solidFill>
              </a:rPr>
              <a:t>お昼は</a:t>
            </a:r>
            <a:endParaRPr lang="en-US" altLang="ja-JP" sz="9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altLang="ja-JP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824F7D8F-6716-4B41-BD98-25F090E52A25}"/>
              </a:ext>
            </a:extLst>
          </p:cNvPr>
          <p:cNvSpPr txBox="1"/>
          <p:nvPr/>
        </p:nvSpPr>
        <p:spPr>
          <a:xfrm>
            <a:off x="4925134" y="4631673"/>
            <a:ext cx="4119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ひる</a:t>
            </a: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A779DF8E-F09B-48A7-96FF-4CCB69C3EF37}"/>
              </a:ext>
            </a:extLst>
          </p:cNvPr>
          <p:cNvSpPr txBox="1"/>
          <p:nvPr/>
        </p:nvSpPr>
        <p:spPr>
          <a:xfrm>
            <a:off x="5006328" y="4836387"/>
            <a:ext cx="3740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なべ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4DE75E34-C4CE-41D8-B2AE-5EC32EE8B833}"/>
              </a:ext>
            </a:extLst>
          </p:cNvPr>
          <p:cNvSpPr txBox="1"/>
          <p:nvPr/>
        </p:nvSpPr>
        <p:spPr>
          <a:xfrm>
            <a:off x="4842727" y="4894398"/>
            <a:ext cx="797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accent3">
                    <a:lumMod val="50000"/>
                  </a:schemeClr>
                </a:solidFill>
              </a:rPr>
              <a:t>しし鍋で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2E23B2EE-A85A-4419-8CFE-E1BE5E74AD31}"/>
              </a:ext>
            </a:extLst>
          </p:cNvPr>
          <p:cNvSpPr txBox="1"/>
          <p:nvPr/>
        </p:nvSpPr>
        <p:spPr>
          <a:xfrm>
            <a:off x="4701239" y="5046716"/>
            <a:ext cx="10800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solidFill>
                  <a:schemeClr val="accent3">
                    <a:lumMod val="50000"/>
                  </a:schemeClr>
                </a:solidFill>
              </a:rPr>
              <a:t>あたたまろう♪</a:t>
            </a: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4E482342-513D-4F73-8432-FBA8A72AF7A1}"/>
              </a:ext>
            </a:extLst>
          </p:cNvPr>
          <p:cNvSpPr/>
          <p:nvPr/>
        </p:nvSpPr>
        <p:spPr>
          <a:xfrm>
            <a:off x="910919" y="5437130"/>
            <a:ext cx="6179718" cy="2060609"/>
          </a:xfrm>
          <a:prstGeom prst="rect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B4E0306E-C1E2-49AD-9EB7-494C04275A94}"/>
              </a:ext>
            </a:extLst>
          </p:cNvPr>
          <p:cNvSpPr txBox="1"/>
          <p:nvPr/>
        </p:nvSpPr>
        <p:spPr>
          <a:xfrm>
            <a:off x="1171833" y="5461281"/>
            <a:ext cx="6141810" cy="196060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日         時：</a:t>
            </a:r>
            <a:r>
              <a:rPr lang="ja-JP" altLang="en-US" sz="2000" dirty="0"/>
              <a:t>　</a:t>
            </a:r>
            <a:r>
              <a:rPr lang="ja-JP" altLang="en-US" sz="1800" b="1" dirty="0"/>
              <a:t>令和</a:t>
            </a:r>
            <a:r>
              <a:rPr lang="en-US" altLang="ja-JP" sz="1800" b="1" dirty="0"/>
              <a:t>2</a:t>
            </a:r>
            <a:r>
              <a:rPr lang="ja-JP" altLang="en-US" sz="1800" b="1" dirty="0"/>
              <a:t>年</a:t>
            </a:r>
            <a:r>
              <a:rPr lang="en-US" altLang="ja-JP" sz="1800" b="1" dirty="0"/>
              <a:t>11</a:t>
            </a:r>
            <a:r>
              <a:rPr lang="ja-JP" altLang="en-US" sz="1800" b="1" dirty="0"/>
              <a:t>月</a:t>
            </a:r>
            <a:r>
              <a:rPr lang="en-US" altLang="ja-JP" sz="1800" b="1" dirty="0"/>
              <a:t>21</a:t>
            </a:r>
            <a:r>
              <a:rPr lang="ja-JP" altLang="en-US" sz="1800" b="1" dirty="0"/>
              <a:t>日</a:t>
            </a:r>
            <a:r>
              <a:rPr lang="en-US" altLang="ja-JP" sz="1800" b="1" dirty="0"/>
              <a:t>(</a:t>
            </a:r>
            <a:r>
              <a:rPr lang="ja-JP" altLang="en-US" sz="1800" b="1" dirty="0"/>
              <a:t>土</a:t>
            </a:r>
            <a:r>
              <a:rPr lang="en-US" altLang="ja-JP" sz="1800" b="1" dirty="0"/>
              <a:t>)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8</a:t>
            </a:r>
            <a:r>
              <a:rPr lang="ja-JP" altLang="en-US" sz="1800" b="1" dirty="0"/>
              <a:t>：</a:t>
            </a:r>
            <a:r>
              <a:rPr lang="en-US" altLang="ja-JP" sz="1800" b="1" dirty="0"/>
              <a:t>30</a:t>
            </a:r>
            <a:r>
              <a:rPr lang="ja-JP" altLang="en-US" sz="1800" b="1" dirty="0"/>
              <a:t>～</a:t>
            </a:r>
            <a:r>
              <a:rPr lang="en-US" altLang="ja-JP" sz="1800" b="1" dirty="0"/>
              <a:t>15</a:t>
            </a:r>
            <a:r>
              <a:rPr lang="ja-JP" altLang="en-US" sz="1800" b="1" dirty="0"/>
              <a:t>：</a:t>
            </a:r>
            <a:r>
              <a:rPr lang="en-US" altLang="ja-JP" sz="1800" b="1" dirty="0"/>
              <a:t>30</a:t>
            </a:r>
          </a:p>
          <a:p>
            <a:r>
              <a:rPr lang="ja-JP" altLang="en-US" sz="2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　　　　　　　　　　　　　　</a:t>
            </a:r>
            <a:r>
              <a:rPr lang="ja-JP" alt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　　　　　</a:t>
            </a:r>
            <a:endParaRPr lang="en-US" altLang="ja-JP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ja-JP" altLang="en-US" sz="1600" b="1" dirty="0"/>
              <a:t>場　　　所：</a:t>
            </a:r>
            <a:r>
              <a:rPr lang="ja-JP" altLang="en-US" sz="1600" dirty="0"/>
              <a:t>　</a:t>
            </a:r>
            <a:r>
              <a:rPr lang="ja-JP" altLang="en-US" sz="762" dirty="0"/>
              <a:t>　</a:t>
            </a:r>
            <a:r>
              <a:rPr lang="ja-JP" altLang="en-US" sz="1400" b="1" dirty="0"/>
              <a:t>清水区葛沢　（嶺の子山荘付近）</a:t>
            </a:r>
          </a:p>
          <a:p>
            <a:endParaRPr lang="en-US" altLang="ja-JP" sz="1600" b="1" dirty="0"/>
          </a:p>
          <a:p>
            <a:r>
              <a:rPr lang="ja-JP" altLang="en-US" sz="1600" b="1" dirty="0"/>
              <a:t>対　　　象：</a:t>
            </a:r>
            <a:r>
              <a:rPr lang="ja-JP" altLang="en-US" sz="1600" dirty="0"/>
              <a:t>　</a:t>
            </a:r>
            <a:r>
              <a:rPr lang="ja-JP" altLang="en-US" sz="762" dirty="0"/>
              <a:t>　</a:t>
            </a:r>
            <a:r>
              <a:rPr lang="ja-JP" altLang="en-US" sz="1400" b="1" dirty="0"/>
              <a:t>小学生以上</a:t>
            </a:r>
            <a:r>
              <a:rPr lang="en-US" altLang="ja-JP" sz="1400" b="1" dirty="0"/>
              <a:t>30</a:t>
            </a:r>
            <a:r>
              <a:rPr lang="ja-JP" altLang="en-US" sz="1400" b="1" dirty="0"/>
              <a:t>名　</a:t>
            </a:r>
            <a:r>
              <a:rPr lang="ja-JP" altLang="en-US" sz="1100" b="1" dirty="0"/>
              <a:t>（小学生は要保護者同伴。多数抽選）</a:t>
            </a:r>
            <a:endParaRPr lang="en-US" altLang="ja-JP" sz="1100" b="1" dirty="0"/>
          </a:p>
          <a:p>
            <a:r>
              <a:rPr lang="ja-JP" altLang="en-US" sz="1600" b="1" dirty="0"/>
              <a:t>参  加  費 ：    </a:t>
            </a:r>
            <a:r>
              <a:rPr lang="en-US" altLang="ja-JP" sz="1400" b="1" dirty="0"/>
              <a:t>1</a:t>
            </a:r>
            <a:r>
              <a:rPr lang="ja-JP" altLang="en-US" sz="1400" b="1" dirty="0"/>
              <a:t>人</a:t>
            </a:r>
            <a:r>
              <a:rPr lang="en-US" altLang="ja-JP" sz="1400" b="1" dirty="0"/>
              <a:t>500</a:t>
            </a:r>
            <a:r>
              <a:rPr lang="ja-JP" altLang="en-US" sz="1400" b="1" dirty="0"/>
              <a:t>円 （</a:t>
            </a:r>
            <a:r>
              <a:rPr lang="en-US" altLang="ja-JP" sz="1400" b="1" dirty="0"/>
              <a:t>※</a:t>
            </a:r>
            <a:r>
              <a:rPr lang="ja-JP" altLang="en-US" sz="1400" b="1" dirty="0"/>
              <a:t>会員：会員ご本人と同伴者</a:t>
            </a:r>
            <a:r>
              <a:rPr lang="en-US" altLang="ja-JP" sz="1400" b="1" dirty="0"/>
              <a:t>1</a:t>
            </a:r>
            <a:r>
              <a:rPr lang="ja-JP" altLang="en-US" sz="1400" b="1" dirty="0"/>
              <a:t>名まで無料） 　</a:t>
            </a:r>
            <a:endParaRPr lang="en-US" altLang="ja-JP" sz="1400" b="1" dirty="0"/>
          </a:p>
          <a:p>
            <a:endParaRPr lang="en-US" altLang="ja-JP" sz="762" b="1" dirty="0">
              <a:solidFill>
                <a:srgbClr val="002060"/>
              </a:solidFill>
            </a:endParaRPr>
          </a:p>
          <a:p>
            <a:r>
              <a:rPr lang="ja-JP" altLang="en-US" sz="489" dirty="0"/>
              <a:t>　　　　　　　　　　　　　　　　　</a:t>
            </a:r>
            <a:endParaRPr lang="en-US" altLang="ja-JP" sz="489" dirty="0"/>
          </a:p>
          <a:p>
            <a:endParaRPr lang="ja-JP" altLang="en-US" sz="489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F92D886F-3B33-414E-9C45-1EB99CF63E1B}"/>
              </a:ext>
            </a:extLst>
          </p:cNvPr>
          <p:cNvSpPr txBox="1"/>
          <p:nvPr/>
        </p:nvSpPr>
        <p:spPr>
          <a:xfrm>
            <a:off x="2306133" y="5788084"/>
            <a:ext cx="3635150" cy="42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1" dirty="0">
                <a:solidFill>
                  <a:schemeClr val="accent6">
                    <a:lumMod val="75000"/>
                  </a:schemeClr>
                </a:solidFill>
              </a:rPr>
              <a:t>※</a:t>
            </a:r>
            <a:r>
              <a:rPr lang="ja-JP" altLang="en-US" sz="1000" b="1" dirty="0">
                <a:solidFill>
                  <a:schemeClr val="accent6">
                    <a:lumMod val="75000"/>
                  </a:schemeClr>
                </a:solidFill>
              </a:rPr>
              <a:t>当日の状況で時間や活動内容は変更になることがあります。</a:t>
            </a:r>
            <a:endParaRPr lang="en-US" altLang="ja-JP" sz="1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ja-JP" sz="1143" b="1" dirty="0">
              <a:solidFill>
                <a:srgbClr val="002060"/>
              </a:solidFill>
            </a:endParaRP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6D8F2B4C-5E4E-4866-87F3-592B1B7C2DD7}"/>
              </a:ext>
            </a:extLst>
          </p:cNvPr>
          <p:cNvSpPr txBox="1"/>
          <p:nvPr/>
        </p:nvSpPr>
        <p:spPr>
          <a:xfrm>
            <a:off x="2808071" y="5964030"/>
            <a:ext cx="8147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とずらさわ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EA7A888E-307C-479C-A604-F845EFB66261}"/>
              </a:ext>
            </a:extLst>
          </p:cNvPr>
          <p:cNvSpPr txBox="1"/>
          <p:nvPr/>
        </p:nvSpPr>
        <p:spPr>
          <a:xfrm>
            <a:off x="3457715" y="5974285"/>
            <a:ext cx="718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みねのこ</a:t>
            </a: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ED4E296E-FBD4-4B58-B65B-71C03B0A75BE}"/>
              </a:ext>
            </a:extLst>
          </p:cNvPr>
          <p:cNvSpPr/>
          <p:nvPr/>
        </p:nvSpPr>
        <p:spPr>
          <a:xfrm>
            <a:off x="2458038" y="6314865"/>
            <a:ext cx="1490479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00" dirty="0"/>
              <a:t>しげのしまおおあみはし</a:t>
            </a:r>
            <a:endParaRPr lang="en-US" altLang="ja-JP" sz="700" dirty="0"/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DDBAFC18-C448-4D78-A51D-88C35E08227C}"/>
              </a:ext>
            </a:extLst>
          </p:cNvPr>
          <p:cNvSpPr/>
          <p:nvPr/>
        </p:nvSpPr>
        <p:spPr>
          <a:xfrm>
            <a:off x="2282817" y="6415246"/>
            <a:ext cx="33711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CC3300"/>
                </a:solidFill>
              </a:rPr>
              <a:t>＊茂野島大網橋駐車場に現地集合</a:t>
            </a:r>
            <a:endParaRPr lang="en-US" altLang="ja-JP" sz="1200" b="1" dirty="0">
              <a:solidFill>
                <a:srgbClr val="CC3300"/>
              </a:solidFill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4BBAB646-D7B0-48E4-B7A6-561B25DCF2F6}"/>
              </a:ext>
            </a:extLst>
          </p:cNvPr>
          <p:cNvSpPr txBox="1"/>
          <p:nvPr/>
        </p:nvSpPr>
        <p:spPr>
          <a:xfrm>
            <a:off x="1517944" y="7565864"/>
            <a:ext cx="622952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66"/>
                </a:solidFill>
              </a:rPr>
              <a:t>※</a:t>
            </a:r>
            <a:r>
              <a:rPr lang="ja-JP" altLang="en-US" sz="1200" b="1" dirty="0">
                <a:solidFill>
                  <a:srgbClr val="FF0066"/>
                </a:solidFill>
              </a:rPr>
              <a:t>山道を歩きます。歩きやすい安全な靴での参加をお願いいたします。</a:t>
            </a:r>
            <a:endParaRPr lang="en-US" altLang="ja-JP" sz="1200" b="1" dirty="0">
              <a:solidFill>
                <a:srgbClr val="FF0066"/>
              </a:solidFill>
            </a:endParaRPr>
          </a:p>
          <a:p>
            <a:endParaRPr lang="ja-JP" altLang="en-US" sz="667" u="sng" dirty="0"/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D51CD5C5-8DF7-4FCF-B785-C1928FCBB0C3}"/>
              </a:ext>
            </a:extLst>
          </p:cNvPr>
          <p:cNvSpPr txBox="1"/>
          <p:nvPr/>
        </p:nvSpPr>
        <p:spPr>
          <a:xfrm>
            <a:off x="1488591" y="7842857"/>
            <a:ext cx="4861811" cy="39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u="sng" dirty="0">
                <a:solidFill>
                  <a:srgbClr val="FF0066"/>
                </a:solidFill>
              </a:rPr>
              <a:t>十分な、新型コロナウィルス感染予防対策を講じた上で開催します。</a:t>
            </a:r>
            <a:endParaRPr lang="en-US" altLang="ja-JP" sz="1300" b="1" u="sng" dirty="0">
              <a:solidFill>
                <a:srgbClr val="FF0066"/>
              </a:solidFill>
            </a:endParaRPr>
          </a:p>
          <a:p>
            <a:endParaRPr lang="ja-JP" altLang="en-US" sz="667" u="sng" dirty="0"/>
          </a:p>
        </p:txBody>
      </p:sp>
      <p:sp>
        <p:nvSpPr>
          <p:cNvPr id="151" name="テキスト ボックス 2">
            <a:extLst>
              <a:ext uri="{FF2B5EF4-FFF2-40B4-BE49-F238E27FC236}">
                <a16:creationId xmlns:a16="http://schemas.microsoft.com/office/drawing/2014/main" id="{CF331501-84EA-4EC6-9A84-A12D7823F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25" y="8383908"/>
            <a:ext cx="6455902" cy="1902069"/>
          </a:xfrm>
          <a:prstGeom prst="rect">
            <a:avLst/>
          </a:prstGeom>
          <a:solidFill>
            <a:schemeClr val="bg1">
              <a:alpha val="59000"/>
            </a:schemeClr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rot="0" vert="horz" wrap="square" lIns="43541" tIns="21771" rIns="43541" bIns="21771" anchor="t" anchorCtr="0">
            <a:noAutofit/>
          </a:bodyPr>
          <a:lstStyle/>
          <a:p>
            <a:pPr algn="just"/>
            <a:r>
              <a:rPr lang="ja-JP" altLang="en-US" sz="1600" kern="100" dirty="0">
                <a:solidFill>
                  <a:srgbClr val="611329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　　〒</a:t>
            </a:r>
            <a:r>
              <a:rPr lang="en-US" sz="1600" b="1" kern="100" dirty="0">
                <a:solidFill>
                  <a:srgbClr val="611329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420-8602</a:t>
            </a:r>
            <a:endParaRPr lang="ja-JP" altLang="en-US" sz="1600" b="1" kern="100" dirty="0">
              <a:solidFill>
                <a:srgbClr val="611329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solidFill>
                  <a:srgbClr val="611329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　　　静岡市葵区追手町</a:t>
            </a:r>
            <a:r>
              <a:rPr lang="en-US" sz="1600" b="1" kern="100" dirty="0">
                <a:solidFill>
                  <a:srgbClr val="611329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5-1</a:t>
            </a:r>
            <a:r>
              <a:rPr lang="ja-JP" altLang="en-US" sz="1600" kern="100" dirty="0">
                <a:solidFill>
                  <a:srgbClr val="611329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</a:t>
            </a:r>
            <a:endParaRPr lang="ja-JP" altLang="en-US" sz="1600" kern="100" dirty="0">
              <a:solidFill>
                <a:srgbClr val="611329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solidFill>
                  <a:srgbClr val="611329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　　　静岡市役所　環境創造課内</a:t>
            </a:r>
            <a:endParaRPr lang="ja-JP" altLang="en-US" sz="1600" kern="100" dirty="0">
              <a:solidFill>
                <a:srgbClr val="611329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800" kern="100" dirty="0">
              <a:solidFill>
                <a:srgbClr val="611329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800" kern="100" dirty="0">
              <a:solidFill>
                <a:srgbClr val="611329"/>
              </a:solidFill>
              <a:latin typeface="ＭＳ Ｐゴシック" panose="020B0600070205080204" pitchFamily="50" charset="-128"/>
              <a:ea typeface="HGPSoeiKakugothicUB" panose="020B0900000000000000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800" kern="100" dirty="0">
                <a:solidFill>
                  <a:srgbClr val="611329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　　　　　　　　　　　</a:t>
            </a:r>
            <a:endParaRPr lang="ja-JP" altLang="en-US" sz="1800" b="1" kern="100" dirty="0">
              <a:solidFill>
                <a:srgbClr val="CC33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solidFill>
                  <a:srgbClr val="0070C0"/>
                </a:solidFill>
                <a:latin typeface="Segoe UI Emoji" panose="020B0502040204020203" pitchFamily="34" charset="0"/>
                <a:ea typeface="HGPSoeiKakugothicUB" panose="020B0900000000000000" pitchFamily="34" charset="-128"/>
                <a:cs typeface="Segoe UI Emoji" panose="020B0502040204020203" pitchFamily="34" charset="0"/>
              </a:rPr>
              <a:t>　　　　　　　　　　　　　　</a:t>
            </a:r>
            <a:r>
              <a:rPr lang="ja-JP" altLang="en-US" sz="1600" kern="100" dirty="0">
                <a:solidFill>
                  <a:srgbClr val="1F497D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</a:t>
            </a:r>
            <a:endParaRPr lang="en-US" altLang="ja-JP" sz="1600" kern="100" dirty="0">
              <a:solidFill>
                <a:srgbClr val="1F497D"/>
              </a:solidFill>
              <a:latin typeface="ＭＳ Ｐゴシック" panose="020B0600070205080204" pitchFamily="50" charset="-128"/>
              <a:ea typeface="HGPSoeiKakugothicUB" panose="020B0900000000000000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solidFill>
                  <a:srgbClr val="1F497D"/>
                </a:solidFill>
                <a:latin typeface="Segoe UI Emoji" panose="020B0502040204020203" pitchFamily="34" charset="0"/>
                <a:ea typeface="HGPSoeiKakugothicUB" panose="020B0900000000000000" pitchFamily="34" charset="-128"/>
                <a:cs typeface="Segoe UI Emoji" panose="020B0502040204020203" pitchFamily="34" charset="0"/>
              </a:rPr>
              <a:t>　　　　　　　　　　　　　　</a:t>
            </a:r>
            <a:endParaRPr lang="ja-JP" altLang="en-US" sz="1600" kern="100" dirty="0">
              <a:solidFill>
                <a:srgbClr val="CC33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7B1761A5-76FE-47DF-8756-9C4EE7BDA0E4}"/>
              </a:ext>
            </a:extLst>
          </p:cNvPr>
          <p:cNvSpPr txBox="1"/>
          <p:nvPr/>
        </p:nvSpPr>
        <p:spPr>
          <a:xfrm>
            <a:off x="-2602023" y="9156691"/>
            <a:ext cx="7015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400" kern="100" dirty="0">
                <a:solidFill>
                  <a:srgbClr val="611329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　　　　　　　　　　　　　　　　　興津川保全市民会議</a:t>
            </a:r>
            <a:endParaRPr lang="en-US" altLang="ja-JP" sz="2400" kern="100" dirty="0">
              <a:solidFill>
                <a:srgbClr val="611329"/>
              </a:solidFill>
              <a:latin typeface="ＭＳ Ｐゴシック" panose="020B0600070205080204" pitchFamily="50" charset="-128"/>
              <a:ea typeface="HGPSoeiKakugothicUB" panose="020B09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34454F86-DA2E-492E-84B4-6D954120E673}"/>
              </a:ext>
            </a:extLst>
          </p:cNvPr>
          <p:cNvSpPr txBox="1"/>
          <p:nvPr/>
        </p:nvSpPr>
        <p:spPr>
          <a:xfrm>
            <a:off x="973455" y="8158818"/>
            <a:ext cx="622952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☟お問い合わせ・お申込み先</a:t>
            </a:r>
            <a:endParaRPr lang="en-US" altLang="ja-JP" sz="1200" b="1" dirty="0"/>
          </a:p>
          <a:p>
            <a:endParaRPr lang="ja-JP" altLang="en-US" sz="667" u="sng" dirty="0"/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F3CC208A-8FD7-419C-92AC-2F008DADCDEB}"/>
              </a:ext>
            </a:extLst>
          </p:cNvPr>
          <p:cNvSpPr txBox="1"/>
          <p:nvPr/>
        </p:nvSpPr>
        <p:spPr>
          <a:xfrm>
            <a:off x="4109047" y="9629723"/>
            <a:ext cx="17577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u="sng" dirty="0">
                <a:solidFill>
                  <a:schemeClr val="accent2">
                    <a:lumMod val="75000"/>
                  </a:schemeClr>
                </a:solidFill>
              </a:rPr>
              <a:t>随時会員募集中！！</a:t>
            </a:r>
            <a:endParaRPr lang="en-US" altLang="ja-JP" sz="900" b="1" u="sng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ja-JP" altLang="en-US" sz="900" b="1" dirty="0"/>
              <a:t>会員様は、優先的にイベントに</a:t>
            </a:r>
            <a:endParaRPr lang="en-US" altLang="ja-JP" sz="900" b="1" dirty="0"/>
          </a:p>
          <a:p>
            <a:r>
              <a:rPr lang="ja-JP" altLang="en-US" sz="900" b="1" dirty="0"/>
              <a:t>参加いただけます！</a:t>
            </a:r>
            <a:endParaRPr lang="en-US" altLang="ja-JP" sz="900" b="1" dirty="0"/>
          </a:p>
        </p:txBody>
      </p:sp>
      <p:pic>
        <p:nvPicPr>
          <p:cNvPr id="160" name="図 159">
            <a:extLst>
              <a:ext uri="{FF2B5EF4-FFF2-40B4-BE49-F238E27FC236}">
                <a16:creationId xmlns:a16="http://schemas.microsoft.com/office/drawing/2014/main" id="{EB8E4BFB-EE37-4A7D-A871-8ED7764464DD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6386">
            <a:off x="5802871" y="9594877"/>
            <a:ext cx="828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66DB6F5-0CA6-426E-9688-7E96252F57E2}"/>
              </a:ext>
            </a:extLst>
          </p:cNvPr>
          <p:cNvSpPr txBox="1"/>
          <p:nvPr/>
        </p:nvSpPr>
        <p:spPr>
          <a:xfrm>
            <a:off x="1171833" y="7009141"/>
            <a:ext cx="3471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締　　　切：</a:t>
            </a:r>
            <a:r>
              <a:rPr lang="ja-JP" altLang="en-US" sz="2400" dirty="0"/>
              <a:t>　</a:t>
            </a:r>
            <a:r>
              <a:rPr lang="ja-JP" altLang="en-US" sz="800" dirty="0"/>
              <a:t>　</a:t>
            </a:r>
            <a:r>
              <a:rPr lang="ja-JP" altLang="en-US" sz="1400" b="1" u="sng" dirty="0"/>
              <a:t>令和</a:t>
            </a:r>
            <a:r>
              <a:rPr lang="en-US" altLang="ja-JP" sz="1400" b="1" u="sng" dirty="0"/>
              <a:t>2</a:t>
            </a:r>
            <a:r>
              <a:rPr lang="ja-JP" altLang="en-US" sz="1400" b="1" u="sng" dirty="0"/>
              <a:t>年</a:t>
            </a:r>
            <a:r>
              <a:rPr lang="en-US" altLang="ja-JP" sz="1400" b="1" u="sng" dirty="0"/>
              <a:t>11</a:t>
            </a:r>
            <a:r>
              <a:rPr lang="ja-JP" altLang="en-US" sz="1400" b="1" u="sng" dirty="0"/>
              <a:t>月</a:t>
            </a:r>
            <a:r>
              <a:rPr lang="en-US" altLang="ja-JP" sz="1400" b="1" u="sng" dirty="0"/>
              <a:t>6</a:t>
            </a:r>
            <a:r>
              <a:rPr lang="ja-JP" altLang="en-US" sz="1400" b="1" u="sng" dirty="0"/>
              <a:t>日</a:t>
            </a:r>
            <a:r>
              <a:rPr lang="en-US" altLang="ja-JP" sz="1400" b="1" u="sng" dirty="0"/>
              <a:t>(</a:t>
            </a:r>
            <a:r>
              <a:rPr lang="ja-JP" altLang="en-US" sz="1400" b="1" u="sng" dirty="0"/>
              <a:t>金</a:t>
            </a:r>
            <a:r>
              <a:rPr lang="en-US" altLang="ja-JP" sz="1400" b="1" u="sng" dirty="0"/>
              <a:t>)</a:t>
            </a:r>
            <a:r>
              <a:rPr lang="ja-JP" altLang="en-US" sz="1400" b="1" u="sng" dirty="0"/>
              <a:t>まで</a:t>
            </a:r>
            <a:endParaRPr lang="en-US" altLang="ja-JP" sz="1400" b="1" u="sng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6D61A77-6C67-430E-BACC-F1EC0D26F93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49" y="7482866"/>
            <a:ext cx="725995" cy="71740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DFE1A00-FC3D-4A33-8A3C-A551DB8B1B7C}"/>
              </a:ext>
            </a:extLst>
          </p:cNvPr>
          <p:cNvSpPr txBox="1"/>
          <p:nvPr/>
        </p:nvSpPr>
        <p:spPr>
          <a:xfrm>
            <a:off x="4070011" y="8294963"/>
            <a:ext cx="2779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kern="100" dirty="0">
                <a:solidFill>
                  <a:srgbClr val="611329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☎</a:t>
            </a:r>
            <a:r>
              <a:rPr lang="ja-JP" altLang="en-US" sz="1800" b="1" kern="100" dirty="0">
                <a:solidFill>
                  <a:srgbClr val="1F497D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</a:t>
            </a:r>
            <a:r>
              <a:rPr lang="en-US" altLang="ja-JP" sz="1800" b="1" kern="100" dirty="0">
                <a:solidFill>
                  <a:srgbClr val="CC3300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054-221-1319</a:t>
            </a:r>
          </a:p>
          <a:p>
            <a:r>
              <a:rPr lang="en-US" altLang="ja-JP" sz="1800" kern="100" dirty="0">
                <a:solidFill>
                  <a:srgbClr val="611329"/>
                </a:solidFill>
                <a:latin typeface="HGPSoeiKakugothicUB" panose="020B0900000000000000" pitchFamily="34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800" kern="100" dirty="0">
                <a:solidFill>
                  <a:srgbClr val="611329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</a:t>
            </a:r>
            <a:r>
              <a:rPr lang="en-US" altLang="ja-JP" sz="1800" b="1" kern="100" dirty="0">
                <a:solidFill>
                  <a:srgbClr val="CC3300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054-221-1492 </a:t>
            </a:r>
          </a:p>
          <a:p>
            <a:r>
              <a:rPr lang="ja-JP" altLang="en-US" sz="2400" kern="100" dirty="0">
                <a:solidFill>
                  <a:srgbClr val="CC3300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</a:t>
            </a:r>
            <a:r>
              <a:rPr lang="en-US" altLang="ja-JP" sz="2400" kern="100" dirty="0">
                <a:solidFill>
                  <a:srgbClr val="1F497D"/>
                </a:solidFill>
                <a:latin typeface="Segoe UI Emoji" panose="020B0502040204020203" pitchFamily="34" charset="0"/>
                <a:ea typeface="HGPSoeiKakugothicUB" panose="020B0900000000000000" pitchFamily="34" charset="-128"/>
                <a:cs typeface="Segoe UI Emoji" panose="020B0502040204020203" pitchFamily="34" charset="0"/>
              </a:rPr>
              <a:t> </a:t>
            </a:r>
            <a:r>
              <a:rPr lang="ja-JP" altLang="en-US" sz="2400" kern="100" dirty="0">
                <a:solidFill>
                  <a:srgbClr val="CC3300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</a:t>
            </a:r>
            <a:r>
              <a:rPr lang="ja-JP" altLang="en-US" sz="2400" kern="100" dirty="0">
                <a:solidFill>
                  <a:srgbClr val="1F497D"/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　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0C0C21-1750-4C7C-9664-CB97F1B0AF46}"/>
              </a:ext>
            </a:extLst>
          </p:cNvPr>
          <p:cNvSpPr txBox="1"/>
          <p:nvPr/>
        </p:nvSpPr>
        <p:spPr>
          <a:xfrm>
            <a:off x="4062886" y="9123935"/>
            <a:ext cx="3375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kern="100" dirty="0">
                <a:solidFill>
                  <a:srgbClr val="0070C0"/>
                </a:solidFill>
                <a:latin typeface="Segoe UI Emoji" panose="020B0502040204020203" pitchFamily="34" charset="0"/>
                <a:ea typeface="HGPSoeiKakugothicUB" panose="020B0900000000000000" pitchFamily="34" charset="-128"/>
                <a:cs typeface="Segoe UI Emoji" panose="020B0502040204020203" pitchFamily="34" charset="0"/>
              </a:rPr>
              <a:t>💻</a:t>
            </a:r>
            <a:r>
              <a:rPr lang="en-US" altLang="ja-JP" sz="1400" kern="100" dirty="0">
                <a:solidFill>
                  <a:srgbClr val="CC3300"/>
                </a:solidFill>
                <a:latin typeface="HGPSoeiKakugothicUB" panose="020B0900000000000000" pitchFamily="34" charset="-128"/>
                <a:ea typeface="ＭＳ Ｐゴシック" panose="020B0600070205080204" pitchFamily="50" charset="-128"/>
                <a:cs typeface="Times New Roman" panose="02020603050405020304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http://www.okitsu-yamasemi.net</a:t>
            </a:r>
            <a:endParaRPr lang="en-US" altLang="ja-JP" sz="1400" kern="100" dirty="0">
              <a:solidFill>
                <a:srgbClr val="CC3300"/>
              </a:solidFill>
              <a:latin typeface="HGPSoeiKakugothicUB" panose="020B0900000000000000" pitchFamily="34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0F702A-16B0-498F-9B7C-6414217DD4FC}"/>
              </a:ext>
            </a:extLst>
          </p:cNvPr>
          <p:cNvSpPr txBox="1"/>
          <p:nvPr/>
        </p:nvSpPr>
        <p:spPr>
          <a:xfrm>
            <a:off x="4070011" y="8881102"/>
            <a:ext cx="2797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kern="100" dirty="0">
                <a:solidFill>
                  <a:srgbClr val="1F497D"/>
                </a:solidFill>
                <a:latin typeface="Segoe UI Emoji" panose="020B0502040204020203" pitchFamily="34" charset="0"/>
                <a:ea typeface="HGPSoeiKakugothicUB" panose="020B0900000000000000" pitchFamily="34" charset="-128"/>
                <a:cs typeface="Segoe UI Emoji" panose="020B0502040204020203" pitchFamily="34" charset="0"/>
              </a:rPr>
              <a:t>✉</a:t>
            </a:r>
            <a:r>
              <a:rPr lang="en-US" altLang="ja-JP" sz="1400" kern="100" spc="12" dirty="0">
                <a:solidFill>
                  <a:srgbClr val="CC3300"/>
                </a:solidFill>
                <a:latin typeface="HGPSoeiKakugothicUB" panose="020B0900000000000000" pitchFamily="34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okitsu.yamasemi@gmail.com</a:t>
            </a:r>
            <a:endParaRPr lang="en-US" altLang="ja-JP" sz="1400" kern="100" dirty="0">
              <a:solidFill>
                <a:srgbClr val="CC3300"/>
              </a:solidFill>
              <a:latin typeface="ＭＳ Ｐゴシック" panose="020B0600070205080204" pitchFamily="50" charset="-128"/>
              <a:ea typeface="HGPSoeiKakugothicUB" panose="020B09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吹き出し: 円形 7">
            <a:extLst>
              <a:ext uri="{FF2B5EF4-FFF2-40B4-BE49-F238E27FC236}">
                <a16:creationId xmlns:a16="http://schemas.microsoft.com/office/drawing/2014/main" id="{8129C4C0-3357-4C9D-B5CF-BE35E20FB750}"/>
              </a:ext>
            </a:extLst>
          </p:cNvPr>
          <p:cNvSpPr/>
          <p:nvPr/>
        </p:nvSpPr>
        <p:spPr>
          <a:xfrm>
            <a:off x="3967595" y="9543244"/>
            <a:ext cx="1752902" cy="661251"/>
          </a:xfrm>
          <a:prstGeom prst="wedgeEllipseCallout">
            <a:avLst>
              <a:gd name="adj1" fmla="val 56483"/>
              <a:gd name="adj2" fmla="val 22570"/>
            </a:avLst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4F820F7-B75A-4CCA-B368-C80B8F8318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97" y="9633985"/>
            <a:ext cx="530439" cy="517616"/>
          </a:xfrm>
          <a:prstGeom prst="rect">
            <a:avLst/>
          </a:prstGeom>
        </p:spPr>
      </p:pic>
      <p:sp>
        <p:nvSpPr>
          <p:cNvPr id="6" name="テキスト ボックス 2">
            <a:extLst>
              <a:ext uri="{FF2B5EF4-FFF2-40B4-BE49-F238E27FC236}">
                <a16:creationId xmlns:a16="http://schemas.microsoft.com/office/drawing/2014/main" id="{D34ECD44-27C4-46BD-A01D-FD9D28853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305" y="9822762"/>
            <a:ext cx="1901644" cy="25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43541" tIns="21771" rIns="43541" bIns="21771" anchor="t" anchorCtr="0">
            <a:noAutofit/>
          </a:bodyPr>
          <a:lstStyle/>
          <a:p>
            <a:pPr algn="just"/>
            <a:r>
              <a:rPr lang="ja-JP" altLang="en-US" sz="1200" kern="100" dirty="0">
                <a:solidFill>
                  <a:schemeClr val="accent3">
                    <a:lumMod val="75000"/>
                  </a:schemeClr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←ホームページもみてね</a:t>
            </a:r>
            <a:r>
              <a:rPr lang="en-US" sz="1200" kern="100" dirty="0">
                <a:solidFill>
                  <a:schemeClr val="accent3">
                    <a:lumMod val="75000"/>
                  </a:schemeClr>
                </a:solidFill>
                <a:latin typeface="ＭＳ Ｐゴシック" panose="020B0600070205080204" pitchFamily="50" charset="-128"/>
                <a:ea typeface="HGPSoeiKakugothicUB" panose="020B0900000000000000" pitchFamily="34" charset="-128"/>
                <a:cs typeface="Times New Roman" panose="02020603050405020304" pitchFamily="18" charset="0"/>
              </a:rPr>
              <a:t>♪</a:t>
            </a:r>
            <a:endParaRPr lang="ja-JP" altLang="en-US" sz="1200" kern="100" dirty="0">
              <a:solidFill>
                <a:schemeClr val="accent3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964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391</Words>
  <Application>Microsoft Office PowerPoint</Application>
  <PresentationFormat>ユーザー設定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HGPSoeiKakugothicUB</vt:lpstr>
      <vt:lpstr>HG丸ｺﾞｼｯｸM-PRO</vt:lpstr>
      <vt:lpstr>ＭＳ Ｐゴシック</vt:lpstr>
      <vt:lpstr>Arial</vt:lpstr>
      <vt:lpstr>Calibri</vt:lpstr>
      <vt:lpstr>Segoe UI Emoji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m-nishino</dc:creator>
  <cp:lastModifiedBy>okitsu.yamasemi@gmail.com</cp:lastModifiedBy>
  <cp:revision>311</cp:revision>
  <cp:lastPrinted>2020-09-30T01:34:56Z</cp:lastPrinted>
  <dcterms:created xsi:type="dcterms:W3CDTF">2019-04-11T01:46:21Z</dcterms:created>
  <dcterms:modified xsi:type="dcterms:W3CDTF">2020-09-30T01:35:32Z</dcterms:modified>
</cp:coreProperties>
</file>